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5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E8FF"/>
    <a:srgbClr val="F097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3906C-CF3A-48DD-B87D-75A26A3250E8}" type="datetimeFigureOut">
              <a:rPr lang="zh-HK" altLang="en-US" smtClean="0"/>
              <a:t>8/1/2020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E3E3DEDA-A700-489D-88EE-A2D5FEE3735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670715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3906C-CF3A-48DD-B87D-75A26A3250E8}" type="datetimeFigureOut">
              <a:rPr lang="zh-HK" altLang="en-US" smtClean="0"/>
              <a:t>8/1/2020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DEDA-A700-489D-88EE-A2D5FEE3735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35584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3906C-CF3A-48DD-B87D-75A26A3250E8}" type="datetimeFigureOut">
              <a:rPr lang="zh-HK" altLang="en-US" smtClean="0"/>
              <a:t>8/1/2020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DEDA-A700-489D-88EE-A2D5FEE3735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86239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3906C-CF3A-48DD-B87D-75A26A3250E8}" type="datetimeFigureOut">
              <a:rPr lang="zh-HK" altLang="en-US" smtClean="0"/>
              <a:t>8/1/2020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DEDA-A700-489D-88EE-A2D5FEE3735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42508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61A3906C-CF3A-48DD-B87D-75A26A3250E8}" type="datetimeFigureOut">
              <a:rPr lang="zh-HK" altLang="en-US" smtClean="0"/>
              <a:t>8/1/2020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zh-HK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E3E3DEDA-A700-489D-88EE-A2D5FEE3735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52949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3906C-CF3A-48DD-B87D-75A26A3250E8}" type="datetimeFigureOut">
              <a:rPr lang="zh-HK" altLang="en-US" smtClean="0"/>
              <a:t>8/1/2020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DEDA-A700-489D-88EE-A2D5FEE3735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4923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3906C-CF3A-48DD-B87D-75A26A3250E8}" type="datetimeFigureOut">
              <a:rPr lang="zh-HK" altLang="en-US" smtClean="0"/>
              <a:t>8/1/2020</a:t>
            </a:fld>
            <a:endParaRPr lang="zh-HK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DEDA-A700-489D-88EE-A2D5FEE3735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53653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3906C-CF3A-48DD-B87D-75A26A3250E8}" type="datetimeFigureOut">
              <a:rPr lang="zh-HK" altLang="en-US" smtClean="0"/>
              <a:t>8/1/2020</a:t>
            </a:fld>
            <a:endParaRPr lang="zh-HK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DEDA-A700-489D-88EE-A2D5FEE3735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37893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3906C-CF3A-48DD-B87D-75A26A3250E8}" type="datetimeFigureOut">
              <a:rPr lang="zh-HK" altLang="en-US" smtClean="0"/>
              <a:t>8/1/2020</a:t>
            </a:fld>
            <a:endParaRPr lang="zh-HK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DEDA-A700-489D-88EE-A2D5FEE3735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937554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3906C-CF3A-48DD-B87D-75A26A3250E8}" type="datetimeFigureOut">
              <a:rPr lang="zh-HK" altLang="en-US" smtClean="0"/>
              <a:t>8/1/2020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DEDA-A700-489D-88EE-A2D5FEE3735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6960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3906C-CF3A-48DD-B87D-75A26A3250E8}" type="datetimeFigureOut">
              <a:rPr lang="zh-HK" altLang="en-US" smtClean="0"/>
              <a:t>8/1/2020</a:t>
            </a:fld>
            <a:endParaRPr lang="zh-HK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DEDA-A700-489D-88EE-A2D5FEE3735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10954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61A3906C-CF3A-48DD-B87D-75A26A3250E8}" type="datetimeFigureOut">
              <a:rPr lang="zh-HK" altLang="en-US" smtClean="0"/>
              <a:t>8/1/2020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zh-HK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E3E3DEDA-A700-489D-88EE-A2D5FEE37352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96521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sz="8000" dirty="0"/>
              <a:t>人物性格分析</a:t>
            </a:r>
            <a:endParaRPr lang="zh-HK" altLang="en-US" sz="80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388580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人物性格分析準則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91886" y="2093976"/>
            <a:ext cx="8036705" cy="4050792"/>
          </a:xfrm>
        </p:spPr>
        <p:txBody>
          <a:bodyPr>
            <a:normAutofit/>
          </a:bodyPr>
          <a:lstStyle/>
          <a:p>
            <a:pPr marL="2114550" lvl="3" indent="-742950">
              <a:spcAft>
                <a:spcPts val="0"/>
              </a:spcAft>
              <a:buAutoNum type="arabicPeriod"/>
              <a:tabLst>
                <a:tab pos="291465" algn="l"/>
              </a:tabLst>
            </a:pPr>
            <a:r>
              <a:rPr lang="zh-TW" altLang="zh-HK" sz="4400" kern="1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性格相配</a:t>
            </a:r>
            <a:endParaRPr lang="en-US" altLang="zh-TW" sz="4400" kern="100" dirty="0"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2114550" lvl="3" indent="-742950">
              <a:spcAft>
                <a:spcPts val="0"/>
              </a:spcAft>
              <a:buAutoNum type="arabicPeriod"/>
              <a:tabLst>
                <a:tab pos="291465" algn="l"/>
              </a:tabLst>
            </a:pPr>
            <a:r>
              <a:rPr lang="zh-TW" altLang="zh-HK" sz="4400" kern="1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例子準確</a:t>
            </a:r>
            <a:endParaRPr lang="en-US" altLang="zh-TW" sz="4400" kern="100" dirty="0"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2114550" lvl="3" indent="-742950">
              <a:spcAft>
                <a:spcPts val="0"/>
              </a:spcAft>
              <a:buFont typeface="+mj-lt"/>
              <a:buAutoNum type="arabicPeriod"/>
              <a:tabLst>
                <a:tab pos="291465" algn="l"/>
              </a:tabLst>
            </a:pPr>
            <a:r>
              <a:rPr lang="zh-TW" altLang="zh-HK" sz="4400" dirty="0">
                <a:solidFill>
                  <a:srgbClr val="000000"/>
                </a:solidFill>
                <a:cs typeface="Times New Roman" panose="02020603050405020304" pitchFamily="18" charset="0"/>
              </a:rPr>
              <a:t>說明清晰</a:t>
            </a:r>
            <a:endParaRPr lang="zh-HK" altLang="en-US" sz="4400" dirty="0"/>
          </a:p>
        </p:txBody>
      </p:sp>
    </p:spTree>
    <p:extLst>
      <p:ext uri="{BB962C8B-B14F-4D97-AF65-F5344CB8AC3E}">
        <p14:creationId xmlns:p14="http://schemas.microsoft.com/office/powerpoint/2010/main" val="4107148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群組 5"/>
          <p:cNvGrpSpPr/>
          <p:nvPr/>
        </p:nvGrpSpPr>
        <p:grpSpPr>
          <a:xfrm>
            <a:off x="1046225" y="3491157"/>
            <a:ext cx="10080172" cy="1578429"/>
            <a:chOff x="1251857" y="2939143"/>
            <a:chExt cx="10080172" cy="1578429"/>
          </a:xfrm>
        </p:grpSpPr>
        <p:sp>
          <p:nvSpPr>
            <p:cNvPr id="5" name="矩形 4"/>
            <p:cNvSpPr/>
            <p:nvPr/>
          </p:nvSpPr>
          <p:spPr>
            <a:xfrm>
              <a:off x="1251857" y="3331030"/>
              <a:ext cx="10080172" cy="1186542"/>
            </a:xfrm>
            <a:prstGeom prst="rect">
              <a:avLst/>
            </a:prstGeom>
            <a:solidFill>
              <a:srgbClr val="F0977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5279571" y="2939143"/>
              <a:ext cx="6052458" cy="391886"/>
            </a:xfrm>
            <a:prstGeom prst="rect">
              <a:avLst/>
            </a:prstGeom>
            <a:solidFill>
              <a:srgbClr val="F0977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2853254" y="4694246"/>
            <a:ext cx="8273143" cy="402772"/>
          </a:xfrm>
          <a:prstGeom prst="rect">
            <a:avLst/>
          </a:prstGeom>
          <a:solidFill>
            <a:srgbClr val="A7E8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69848" y="1489602"/>
            <a:ext cx="9949542" cy="4529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dirty="0"/>
              <a:t>人物：吳質</a:t>
            </a:r>
            <a:endParaRPr lang="en-US" altLang="zh-TW" sz="2800" dirty="0"/>
          </a:p>
          <a:p>
            <a:pPr marL="0" indent="0">
              <a:buNone/>
            </a:pPr>
            <a:r>
              <a:rPr lang="zh-TW" altLang="en-US" sz="2800" dirty="0"/>
              <a:t>性格：冷靜機智</a:t>
            </a:r>
            <a:endParaRPr lang="en-US" altLang="zh-TW" sz="2800" dirty="0"/>
          </a:p>
          <a:p>
            <a:pPr marL="0" indent="0">
              <a:buNone/>
            </a:pPr>
            <a:r>
              <a:rPr lang="zh-TW" altLang="en-US" sz="2800" dirty="0"/>
              <a:t>文本依據：</a:t>
            </a:r>
            <a:endParaRPr lang="en-US" altLang="zh-TW" sz="2800" dirty="0"/>
          </a:p>
          <a:p>
            <a:pPr marL="0" indent="0" algn="just">
              <a:buNone/>
            </a:pPr>
            <a:r>
              <a:rPr lang="zh-TW" altLang="en-US" sz="2800" dirty="0"/>
              <a:t>         操第三子曹植，愛修之才，常邀修談論，終夜不息。操與眾商議，欲立植為世子，曹丕知之，密請朝歌長</a:t>
            </a:r>
            <a:r>
              <a:rPr lang="zh-TW" altLang="en-US" sz="2800" dirty="0">
                <a:highlight>
                  <a:srgbClr val="FFFF00"/>
                </a:highlight>
              </a:rPr>
              <a:t>吳質</a:t>
            </a:r>
            <a:r>
              <a:rPr lang="zh-TW" altLang="en-US" sz="2800" dirty="0"/>
              <a:t>入內府商議。因恐有人知覺，乃用大簏藏吳質於中，只說是絹疋在內，載入府中。修知其事，逕來告操，操令人於丕府門伺察之。丕慌告</a:t>
            </a:r>
            <a:r>
              <a:rPr lang="zh-TW" altLang="en-US" sz="2800" dirty="0">
                <a:highlight>
                  <a:srgbClr val="FFFF00"/>
                </a:highlight>
              </a:rPr>
              <a:t>吳質</a:t>
            </a:r>
            <a:r>
              <a:rPr lang="zh-TW" altLang="en-US" sz="2800" dirty="0"/>
              <a:t>，</a:t>
            </a:r>
            <a:r>
              <a:rPr lang="zh-TW" altLang="en-US" sz="2800" dirty="0">
                <a:highlight>
                  <a:srgbClr val="FFFF00"/>
                </a:highlight>
              </a:rPr>
              <a:t>質</a:t>
            </a:r>
            <a:r>
              <a:rPr lang="zh-TW" altLang="en-US" sz="2800" dirty="0"/>
              <a:t>曰：「無憂也，明日用大簏裝絹，再入以惑之。」丕如其言，以大簏載絹入，使者搜看簏中，果絹也，報曹操，操因疑修譖害曹丕，愈惡之。</a:t>
            </a:r>
            <a:endParaRPr lang="zh-HK" altLang="en-US" sz="2800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9848" y="484633"/>
            <a:ext cx="10058400" cy="1115568"/>
          </a:xfrm>
        </p:spPr>
        <p:txBody>
          <a:bodyPr>
            <a:normAutofit/>
          </a:bodyPr>
          <a:lstStyle/>
          <a:p>
            <a:r>
              <a:rPr lang="zh-TW" altLang="en-US" sz="4400" dirty="0"/>
              <a:t>示例</a:t>
            </a:r>
            <a:endParaRPr lang="zh-HK" altLang="en-US" sz="4400" dirty="0"/>
          </a:p>
        </p:txBody>
      </p:sp>
    </p:spTree>
    <p:extLst>
      <p:ext uri="{BB962C8B-B14F-4D97-AF65-F5344CB8AC3E}">
        <p14:creationId xmlns:p14="http://schemas.microsoft.com/office/powerpoint/2010/main" val="3301747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701911"/>
          </a:xfrm>
        </p:spPr>
        <p:txBody>
          <a:bodyPr>
            <a:noAutofit/>
          </a:bodyPr>
          <a:lstStyle/>
          <a:p>
            <a:r>
              <a:rPr lang="zh-TW" altLang="en-US" sz="4000" dirty="0"/>
              <a:t>示例</a:t>
            </a:r>
            <a:endParaRPr lang="zh-HK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69848" y="1186543"/>
            <a:ext cx="10058400" cy="498565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TW" altLang="en-US" sz="2800" dirty="0">
                <a:latin typeface="+mn-ea"/>
              </a:rPr>
              <a:t>人物：吳質</a:t>
            </a:r>
            <a:endParaRPr lang="en-US" altLang="zh-TW" sz="2800" dirty="0">
              <a:latin typeface="+mn-ea"/>
            </a:endParaRPr>
          </a:p>
          <a:p>
            <a:pPr marL="0" indent="0">
              <a:buNone/>
            </a:pPr>
            <a:r>
              <a:rPr lang="zh-TW" altLang="en-US" sz="2800" dirty="0">
                <a:latin typeface="+mn-ea"/>
              </a:rPr>
              <a:t>性格：冷靜機智</a:t>
            </a:r>
            <a:endParaRPr lang="en-US" altLang="zh-TW" sz="2800" dirty="0">
              <a:latin typeface="+mn-ea"/>
            </a:endParaRPr>
          </a:p>
          <a:p>
            <a:pPr marL="0" indent="0">
              <a:buNone/>
            </a:pPr>
            <a:endParaRPr lang="en-US" altLang="zh-TW" sz="2800" dirty="0"/>
          </a:p>
          <a:p>
            <a:pPr marL="0" indent="0">
              <a:buNone/>
            </a:pPr>
            <a:r>
              <a:rPr lang="zh-TW" altLang="en-US" sz="2800" dirty="0"/>
              <a:t>事例</a:t>
            </a:r>
            <a:r>
              <a:rPr lang="en-US" altLang="zh-TW" sz="2800" dirty="0"/>
              <a:t>(</a:t>
            </a:r>
            <a:r>
              <a:rPr lang="zh-TW" altLang="en-US" sz="2800" dirty="0"/>
              <a:t>人物行為或語言</a:t>
            </a:r>
            <a:r>
              <a:rPr lang="en-US" altLang="zh-TW" sz="2800" dirty="0"/>
              <a:t>)</a:t>
            </a:r>
            <a:r>
              <a:rPr lang="zh-TW" altLang="en-US" sz="2800" dirty="0"/>
              <a:t>：</a:t>
            </a:r>
            <a:endParaRPr lang="en-US" altLang="zh-TW" sz="2800" dirty="0"/>
          </a:p>
          <a:p>
            <a:pPr marL="0" indent="0">
              <a:buNone/>
            </a:pPr>
            <a:r>
              <a:rPr lang="zh-TW" altLang="zh-HK" sz="2800" dirty="0">
                <a:latin typeface="+mn-ea"/>
              </a:rPr>
              <a:t>曹丕</a:t>
            </a:r>
            <a:r>
              <a:rPr lang="zh-TW" altLang="zh-HK" sz="2800" dirty="0">
                <a:latin typeface="+mn-ea"/>
                <a:cs typeface="微軟正黑體" panose="020B0604030504040204" pitchFamily="34" charset="-120"/>
              </a:rPr>
              <a:t>慌忙</a:t>
            </a:r>
            <a:r>
              <a:rPr lang="zh-TW" altLang="zh-HK" sz="2800" dirty="0">
                <a:latin typeface="+mn-ea"/>
              </a:rPr>
              <a:t>告知吳質偷運一事被楊修發現，吳質說：「不用擔心，明天我們用大竹</a:t>
            </a:r>
            <a:r>
              <a:rPr lang="zh-TW" altLang="zh-HK" sz="2800" dirty="0">
                <a:latin typeface="+mn-ea"/>
                <a:cs typeface="微軟正黑體" panose="020B0604030504040204" pitchFamily="34" charset="-120"/>
              </a:rPr>
              <a:t>箱載滿絹疋，再運進你家裡來迷惑他們。」</a:t>
            </a:r>
            <a:endParaRPr lang="en-US" altLang="zh-TW" sz="2800" dirty="0">
              <a:latin typeface="+mn-ea"/>
              <a:cs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2800" dirty="0">
              <a:latin typeface="+mn-ea"/>
              <a:cs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2800" dirty="0">
                <a:latin typeface="+mn-ea"/>
                <a:cs typeface="微軟正黑體" panose="020B0604030504040204" pitchFamily="34" charset="-120"/>
              </a:rPr>
              <a:t>說明：</a:t>
            </a:r>
            <a:endParaRPr lang="en-US" altLang="zh-TW" sz="2800" dirty="0">
              <a:latin typeface="+mn-ea"/>
              <a:cs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2800" dirty="0">
                <a:latin typeface="+mn-ea"/>
              </a:rPr>
              <a:t>吳質被揭發偷偷進入曹丕府中後，不慌不忙地安撫曹丕不用擔憂，然後請曹丕第二天再以大簏運送絹疋入府以迷惑看守的人，可見吳質在慌忙中仍能保持冷靜，並能機智地想出對策。</a:t>
            </a:r>
            <a:endParaRPr lang="en-US" altLang="zh-TW" sz="2800" dirty="0">
              <a:latin typeface="+mn-ea"/>
            </a:endParaRPr>
          </a:p>
          <a:p>
            <a:pPr marL="0" indent="0">
              <a:buNone/>
            </a:pPr>
            <a:endParaRPr lang="en-US" altLang="zh-TW" sz="28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altLang="zh-TW" sz="28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1122187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48077" y="1083346"/>
            <a:ext cx="10058400" cy="1278854"/>
          </a:xfrm>
        </p:spPr>
        <p:txBody>
          <a:bodyPr/>
          <a:lstStyle/>
          <a:p>
            <a:r>
              <a:rPr lang="en-US" altLang="zh-TW" dirty="0"/>
              <a:t>10</a:t>
            </a:r>
            <a:r>
              <a:rPr lang="zh-TW" altLang="en-US" dirty="0"/>
              <a:t>分鐘討論</a:t>
            </a:r>
            <a:endParaRPr lang="zh-HK" altLang="en-US" dirty="0"/>
          </a:p>
        </p:txBody>
      </p:sp>
      <p:sp>
        <p:nvSpPr>
          <p:cNvPr id="4" name="內容版面配置區 2"/>
          <p:cNvSpPr>
            <a:spLocks noGrp="1"/>
          </p:cNvSpPr>
          <p:nvPr>
            <p:ph idx="1"/>
          </p:nvPr>
        </p:nvSpPr>
        <p:spPr>
          <a:xfrm>
            <a:off x="1069848" y="2121408"/>
            <a:ext cx="10058400" cy="40507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zh-HK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81281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滙報</a:t>
            </a:r>
            <a:r>
              <a:rPr lang="en-US" altLang="zh-TW" dirty="0"/>
              <a:t>(</a:t>
            </a:r>
            <a:r>
              <a:rPr lang="zh-TW" altLang="en-US" dirty="0"/>
              <a:t>每組限時</a:t>
            </a:r>
            <a:r>
              <a:rPr lang="en-US" altLang="zh-TW" dirty="0"/>
              <a:t>1</a:t>
            </a:r>
            <a:r>
              <a:rPr lang="zh-TW" altLang="en-US" dirty="0"/>
              <a:t>分</a:t>
            </a:r>
            <a:r>
              <a:rPr lang="en-US" altLang="zh-TW" dirty="0"/>
              <a:t>30</a:t>
            </a:r>
            <a:r>
              <a:rPr lang="zh-TW" altLang="en-US" dirty="0"/>
              <a:t>秒</a:t>
            </a:r>
            <a:r>
              <a:rPr lang="en-US" altLang="zh-TW" dirty="0"/>
              <a:t>)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3600" dirty="0"/>
              <a:t>請同學評分</a:t>
            </a:r>
            <a:endParaRPr lang="zh-HK" altLang="en-US" sz="3600" dirty="0"/>
          </a:p>
        </p:txBody>
      </p:sp>
    </p:spTree>
    <p:extLst>
      <p:ext uri="{BB962C8B-B14F-4D97-AF65-F5344CB8AC3E}">
        <p14:creationId xmlns:p14="http://schemas.microsoft.com/office/powerpoint/2010/main" val="581693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人物性格分析準則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91886" y="2093976"/>
            <a:ext cx="8036705" cy="4050792"/>
          </a:xfrm>
        </p:spPr>
        <p:txBody>
          <a:bodyPr>
            <a:normAutofit/>
          </a:bodyPr>
          <a:lstStyle/>
          <a:p>
            <a:pPr marL="2114550" lvl="3" indent="-742950">
              <a:spcAft>
                <a:spcPts val="0"/>
              </a:spcAft>
              <a:buAutoNum type="arabicPeriod"/>
              <a:tabLst>
                <a:tab pos="291465" algn="l"/>
              </a:tabLst>
            </a:pPr>
            <a:r>
              <a:rPr lang="zh-TW" altLang="zh-HK" sz="4400" kern="1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性格相配</a:t>
            </a:r>
            <a:endParaRPr lang="en-US" altLang="zh-TW" sz="4400" kern="100" dirty="0"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2114550" lvl="3" indent="-742950">
              <a:spcAft>
                <a:spcPts val="0"/>
              </a:spcAft>
              <a:buAutoNum type="arabicPeriod"/>
              <a:tabLst>
                <a:tab pos="291465" algn="l"/>
              </a:tabLst>
            </a:pPr>
            <a:r>
              <a:rPr lang="zh-TW" altLang="zh-HK" sz="4400" kern="1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例子準確</a:t>
            </a:r>
            <a:endParaRPr lang="en-US" altLang="zh-TW" sz="4400" kern="100" dirty="0"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2114550" lvl="3" indent="-742950">
              <a:spcAft>
                <a:spcPts val="0"/>
              </a:spcAft>
              <a:buFont typeface="+mj-lt"/>
              <a:buAutoNum type="arabicPeriod"/>
              <a:tabLst>
                <a:tab pos="291465" algn="l"/>
              </a:tabLst>
            </a:pPr>
            <a:r>
              <a:rPr lang="zh-TW" altLang="zh-HK" sz="4400" dirty="0">
                <a:solidFill>
                  <a:srgbClr val="000000"/>
                </a:solidFill>
                <a:cs typeface="Times New Roman" panose="02020603050405020304" pitchFamily="18" charset="0"/>
              </a:rPr>
              <a:t>說明清晰</a:t>
            </a:r>
            <a:endParaRPr lang="zh-HK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414875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刻字型">
  <a:themeElements>
    <a:clrScheme name="木刻字型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木刻字型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刻字型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TM03090434[[fn=木刻字型]]</Template>
  <TotalTime>45</TotalTime>
  <Words>323</Words>
  <Application>Microsoft Office PowerPoint</Application>
  <PresentationFormat>寬螢幕</PresentationFormat>
  <Paragraphs>27</Paragraphs>
  <Slides>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13" baseType="lpstr">
      <vt:lpstr>標楷體</vt:lpstr>
      <vt:lpstr>Calibri</vt:lpstr>
      <vt:lpstr>Rockwell</vt:lpstr>
      <vt:lpstr>Rockwell Condensed</vt:lpstr>
      <vt:lpstr>Wingdings</vt:lpstr>
      <vt:lpstr>木刻字型</vt:lpstr>
      <vt:lpstr>人物性格分析</vt:lpstr>
      <vt:lpstr>人物性格分析準則</vt:lpstr>
      <vt:lpstr>示例</vt:lpstr>
      <vt:lpstr>示例</vt:lpstr>
      <vt:lpstr>10分鐘討論</vt:lpstr>
      <vt:lpstr>滙報(每組限時1分30秒)</vt:lpstr>
      <vt:lpstr>人物性格分析準則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人物性格分析</dc:title>
  <cp:lastModifiedBy>yx16577</cp:lastModifiedBy>
  <cp:revision>6</cp:revision>
  <dcterms:created xsi:type="dcterms:W3CDTF">2020-01-08T11:09:18Z</dcterms:created>
  <dcterms:modified xsi:type="dcterms:W3CDTF">2020-01-08T15:20:57Z</dcterms:modified>
</cp:coreProperties>
</file>